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36" d="100"/>
          <a:sy n="36" d="100"/>
        </p:scale>
        <p:origin x="212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24/04/2021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951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24/04/2021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512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24/04/2021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259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24/04/2021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06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24/04/2021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2189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24/04/2021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9788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24/04/2021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7402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24/04/2021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316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24/04/2021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9359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24/04/2021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956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24/04/2021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3884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84604-699D-43C3-9ACC-CCC71D3C7884}" type="datetimeFigureOut">
              <a:rPr lang="en-GB" smtClean="0"/>
              <a:t>24/04/2021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4144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s://www.linkedin.com/company/alpaca4d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hyperlink" Target="https://www.facebook.com/Alpaca4d/" TargetMode="External"/><Relationship Id="rId17" Type="http://schemas.openxmlformats.org/officeDocument/2006/relationships/image" Target="../media/image13.jpeg"/><Relationship Id="rId2" Type="http://schemas.openxmlformats.org/officeDocument/2006/relationships/image" Target="../media/image1.jpe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1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Relationship Id="rId14" Type="http://schemas.openxmlformats.org/officeDocument/2006/relationships/hyperlink" Target="https://www.instagram.com/alpaca4d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7795FC71-D04D-41CB-9B19-A403F76B96F9}"/>
              </a:ext>
            </a:extLst>
          </p:cNvPr>
          <p:cNvSpPr/>
          <p:nvPr/>
        </p:nvSpPr>
        <p:spPr>
          <a:xfrm>
            <a:off x="4709238" y="4880859"/>
            <a:ext cx="426720" cy="45595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0" name="Picture 6" descr="Vinicunca: la magia arcobaleno del Perù - Easyviaggio">
            <a:extLst>
              <a:ext uri="{FF2B5EF4-FFF2-40B4-BE49-F238E27FC236}">
                <a16:creationId xmlns:a16="http://schemas.microsoft.com/office/drawing/2014/main" id="{64A83F34-976E-42C2-92DB-9C964279C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35" y="6562739"/>
            <a:ext cx="8865580" cy="591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Alpaca4d | Food4Rhino">
            <a:extLst>
              <a:ext uri="{FF2B5EF4-FFF2-40B4-BE49-F238E27FC236}">
                <a16:creationId xmlns:a16="http://schemas.microsoft.com/office/drawing/2014/main" id="{618D8BD8-2F20-46C5-BDEF-A0D9CEEA7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614" y="214500"/>
            <a:ext cx="1385275" cy="138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niversità di Pisa | Cluster Trasporti">
            <a:extLst>
              <a:ext uri="{FF2B5EF4-FFF2-40B4-BE49-F238E27FC236}">
                <a16:creationId xmlns:a16="http://schemas.microsoft.com/office/drawing/2014/main" id="{601A515F-F902-4D3A-98E7-FFD88F5E7F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29" b="32524"/>
          <a:stretch/>
        </p:blipFill>
        <p:spPr bwMode="auto">
          <a:xfrm>
            <a:off x="258311" y="276204"/>
            <a:ext cx="4309912" cy="1313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EC113F-617E-48B5-94D6-70291E1F3BE2}"/>
              </a:ext>
            </a:extLst>
          </p:cNvPr>
          <p:cNvSpPr txBox="1"/>
          <p:nvPr/>
        </p:nvSpPr>
        <p:spPr>
          <a:xfrm>
            <a:off x="2548907" y="1906371"/>
            <a:ext cx="67820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sz="2400" b="1" dirty="0" err="1">
                <a:latin typeface="Agency FB" panose="020B0503020202020204" pitchFamily="34" charset="0"/>
              </a:rPr>
              <a:t>Martedì</a:t>
            </a:r>
            <a:r>
              <a:rPr lang="en-GB" sz="2400" b="1" dirty="0">
                <a:latin typeface="Agency FB" panose="020B0503020202020204" pitchFamily="34" charset="0"/>
              </a:rPr>
              <a:t> 11 Maggio 2021 </a:t>
            </a:r>
          </a:p>
          <a:p>
            <a:pPr algn="r">
              <a:lnSpc>
                <a:spcPct val="150000"/>
              </a:lnSpc>
            </a:pPr>
            <a:r>
              <a:rPr lang="en-GB" sz="2400" b="1" dirty="0">
                <a:latin typeface="Agency FB" panose="020B0503020202020204" pitchFamily="34" charset="0"/>
              </a:rPr>
              <a:t>13:30 – 15:30</a:t>
            </a:r>
          </a:p>
          <a:p>
            <a:pPr algn="r"/>
            <a:endParaRPr lang="en-GB" sz="2400" b="1" dirty="0">
              <a:latin typeface="Agency FB" panose="020B0503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B1BCD4-D6C2-4AA0-A9D2-C58A87C268C5}"/>
              </a:ext>
            </a:extLst>
          </p:cNvPr>
          <p:cNvSpPr txBox="1"/>
          <p:nvPr/>
        </p:nvSpPr>
        <p:spPr>
          <a:xfrm>
            <a:off x="4984217" y="3228467"/>
            <a:ext cx="42485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>
                <a:latin typeface="Agency FB" panose="020B0503020202020204" pitchFamily="34" charset="0"/>
              </a:rPr>
              <a:t>Il </a:t>
            </a:r>
            <a:r>
              <a:rPr lang="en-GB" sz="2000" dirty="0" err="1">
                <a:latin typeface="Agency FB" panose="020B0503020202020204" pitchFamily="34" charset="0"/>
              </a:rPr>
              <a:t>seminario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si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terrà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nelle</a:t>
            </a:r>
            <a:r>
              <a:rPr lang="en-GB" sz="2000" dirty="0">
                <a:latin typeface="Agency FB" panose="020B0503020202020204" pitchFamily="34" charset="0"/>
              </a:rPr>
              <a:t> ore del </a:t>
            </a:r>
            <a:r>
              <a:rPr lang="en-GB" sz="2000" dirty="0" err="1">
                <a:latin typeface="Agency FB" panose="020B0503020202020204" pitchFamily="34" charset="0"/>
              </a:rPr>
              <a:t>corso</a:t>
            </a:r>
            <a:r>
              <a:rPr lang="en-GB" sz="2000" dirty="0">
                <a:latin typeface="Agency FB" panose="020B0503020202020204" pitchFamily="34" charset="0"/>
              </a:rPr>
              <a:t> di </a:t>
            </a:r>
            <a:r>
              <a:rPr lang="en-GB" sz="2000" dirty="0" err="1">
                <a:latin typeface="Agency FB" panose="020B0503020202020204" pitchFamily="34" charset="0"/>
              </a:rPr>
              <a:t>Meccanica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Computazionale</a:t>
            </a:r>
            <a:r>
              <a:rPr lang="en-GB" sz="2000" dirty="0">
                <a:latin typeface="Agency FB" panose="020B0503020202020204" pitchFamily="34" charset="0"/>
              </a:rPr>
              <a:t> tenuto dal </a:t>
            </a:r>
            <a:r>
              <a:rPr lang="en-GB" sz="2000" dirty="0" err="1">
                <a:latin typeface="Agency FB" panose="020B0503020202020204" pitchFamily="34" charset="0"/>
              </a:rPr>
              <a:t>Professore</a:t>
            </a:r>
            <a:r>
              <a:rPr lang="en-GB" sz="2000" dirty="0">
                <a:latin typeface="Agency FB" panose="020B0503020202020204" pitchFamily="34" charset="0"/>
              </a:rPr>
              <a:t> Paolo Sebastiano </a:t>
            </a:r>
            <a:r>
              <a:rPr lang="en-GB" sz="2000" dirty="0" err="1">
                <a:latin typeface="Agency FB" panose="020B0503020202020204" pitchFamily="34" charset="0"/>
              </a:rPr>
              <a:t>Valvo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nel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corso</a:t>
            </a:r>
            <a:r>
              <a:rPr lang="en-GB" sz="2000" dirty="0">
                <a:latin typeface="Agency FB" panose="020B0503020202020204" pitchFamily="34" charset="0"/>
              </a:rPr>
              <a:t> di </a:t>
            </a:r>
            <a:r>
              <a:rPr lang="en-GB" sz="2000" dirty="0" err="1">
                <a:latin typeface="Agency FB" panose="020B0503020202020204" pitchFamily="34" charset="0"/>
              </a:rPr>
              <a:t>studi</a:t>
            </a:r>
            <a:r>
              <a:rPr lang="en-GB" sz="2000" dirty="0">
                <a:latin typeface="Agency FB" panose="020B0503020202020204" pitchFamily="34" charset="0"/>
              </a:rPr>
              <a:t> di </a:t>
            </a:r>
            <a:r>
              <a:rPr lang="en-GB" sz="2000" dirty="0" err="1">
                <a:latin typeface="Agency FB" panose="020B0503020202020204" pitchFamily="34" charset="0"/>
              </a:rPr>
              <a:t>ineìgegneria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strutturale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dell’Università</a:t>
            </a:r>
            <a:r>
              <a:rPr lang="en-GB" sz="2000" dirty="0">
                <a:latin typeface="Agency FB" panose="020B0503020202020204" pitchFamily="34" charset="0"/>
              </a:rPr>
              <a:t> di Pisa.</a:t>
            </a:r>
          </a:p>
          <a:p>
            <a:pPr algn="just"/>
            <a:endParaRPr lang="en-GB" sz="2000" dirty="0">
              <a:latin typeface="Agency FB" panose="020B0503020202020204" pitchFamily="34" charset="0"/>
            </a:endParaRPr>
          </a:p>
          <a:p>
            <a:pPr algn="just"/>
            <a:r>
              <a:rPr lang="en-GB" sz="2000" dirty="0">
                <a:latin typeface="Agency FB" panose="020B0503020202020204" pitchFamily="34" charset="0"/>
              </a:rPr>
              <a:t>Il </a:t>
            </a:r>
            <a:r>
              <a:rPr lang="en-GB" sz="2000" dirty="0" err="1">
                <a:latin typeface="Agency FB" panose="020B0503020202020204" pitchFamily="34" charset="0"/>
              </a:rPr>
              <a:t>seminariomira</a:t>
            </a:r>
            <a:r>
              <a:rPr lang="en-GB" sz="2000" dirty="0">
                <a:latin typeface="Agency FB" panose="020B0503020202020204" pitchFamily="34" charset="0"/>
              </a:rPr>
              <a:t> ad </a:t>
            </a:r>
            <a:r>
              <a:rPr lang="en-GB" sz="2000" dirty="0" err="1">
                <a:latin typeface="Agency FB" panose="020B0503020202020204" pitchFamily="34" charset="0"/>
              </a:rPr>
              <a:t>illustrare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gli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strumenti</a:t>
            </a:r>
            <a:r>
              <a:rPr lang="en-GB" sz="2000" dirty="0">
                <a:latin typeface="Agency FB" panose="020B0503020202020204" pitchFamily="34" charset="0"/>
              </a:rPr>
              <a:t> e le </a:t>
            </a:r>
            <a:r>
              <a:rPr lang="en-GB" sz="2000" dirty="0" err="1">
                <a:latin typeface="Agency FB" panose="020B0503020202020204" pitchFamily="34" charset="0"/>
              </a:rPr>
              <a:t>tecniche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parametriche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usati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nella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modellazione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strutturale</a:t>
            </a:r>
            <a:r>
              <a:rPr lang="en-GB" sz="2000" dirty="0">
                <a:latin typeface="Agency FB" panose="020B0503020202020204" pitchFamily="34" charset="0"/>
              </a:rPr>
              <a:t>, </a:t>
            </a:r>
            <a:r>
              <a:rPr lang="en-GB" sz="2000" dirty="0" err="1">
                <a:latin typeface="Agency FB" panose="020B0503020202020204" pitchFamily="34" charset="0"/>
              </a:rPr>
              <a:t>introducendo</a:t>
            </a:r>
            <a:r>
              <a:rPr lang="en-GB" sz="2000" dirty="0">
                <a:latin typeface="Agency FB" panose="020B0503020202020204" pitchFamily="34" charset="0"/>
              </a:rPr>
              <a:t> al nuovo tool per </a:t>
            </a:r>
            <a:r>
              <a:rPr lang="en-GB" sz="2000" dirty="0" err="1">
                <a:latin typeface="Agency FB" panose="020B0503020202020204" pitchFamily="34" charset="0"/>
              </a:rPr>
              <a:t>l’analisi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strutturale</a:t>
            </a:r>
            <a:r>
              <a:rPr lang="en-GB" sz="2000" dirty="0">
                <a:latin typeface="Agency FB" panose="020B0503020202020204" pitchFamily="34" charset="0"/>
              </a:rPr>
              <a:t> “Alpaca4d”.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4876070-637D-4D54-8B4C-506EB3C342FE}"/>
              </a:ext>
            </a:extLst>
          </p:cNvPr>
          <p:cNvGrpSpPr/>
          <p:nvPr/>
        </p:nvGrpSpPr>
        <p:grpSpPr>
          <a:xfrm>
            <a:off x="4984217" y="6856379"/>
            <a:ext cx="4001136" cy="5323106"/>
            <a:chOff x="5059659" y="6952196"/>
            <a:chExt cx="4001136" cy="532310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6DD7D48-188F-4257-83E6-9176A18132A8}"/>
                </a:ext>
              </a:extLst>
            </p:cNvPr>
            <p:cNvGrpSpPr/>
            <p:nvPr/>
          </p:nvGrpSpPr>
          <p:grpSpPr>
            <a:xfrm>
              <a:off x="5059659" y="6952196"/>
              <a:ext cx="4001136" cy="5318709"/>
              <a:chOff x="7384768" y="10932944"/>
              <a:chExt cx="3616455" cy="5533784"/>
            </a:xfrm>
          </p:grpSpPr>
          <p:pic>
            <p:nvPicPr>
              <p:cNvPr id="35" name="Picture 34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F303690E-AF24-4187-8186-6821885F2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3157" y="12814454"/>
                <a:ext cx="1771650" cy="1787508"/>
              </a:xfrm>
              <a:prstGeom prst="rect">
                <a:avLst/>
              </a:prstGeom>
            </p:spPr>
          </p:pic>
          <p:pic>
            <p:nvPicPr>
              <p:cNvPr id="36" name="Picture 35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673BED2B-13C4-4BBF-A59F-5DD0D76A5B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2238" y="14695078"/>
                <a:ext cx="1772569" cy="1771650"/>
              </a:xfrm>
              <a:prstGeom prst="rect">
                <a:avLst/>
              </a:prstGeom>
            </p:spPr>
          </p:pic>
          <p:pic>
            <p:nvPicPr>
              <p:cNvPr id="37" name="Picture 36" descr="Chart, surface chart&#10;&#10;Description automatically generated">
                <a:extLst>
                  <a:ext uri="{FF2B5EF4-FFF2-40B4-BE49-F238E27FC236}">
                    <a16:creationId xmlns:a16="http://schemas.microsoft.com/office/drawing/2014/main" id="{90A571BB-EBA1-46FE-BAE2-32F6FC9329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36583" y="10942056"/>
                <a:ext cx="1764640" cy="1787507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55B28335-9DBC-4FFA-B48E-96FAFD5430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36584" y="12814454"/>
                <a:ext cx="1764639" cy="1787508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0E7A401C-804A-4FF1-A3B6-A48EFC8F9C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84768" y="10932944"/>
                <a:ext cx="1771651" cy="1787508"/>
              </a:xfrm>
              <a:prstGeom prst="rect">
                <a:avLst/>
              </a:prstGeom>
            </p:spPr>
          </p:pic>
        </p:grpSp>
        <p:pic>
          <p:nvPicPr>
            <p:cNvPr id="43" name="Picture 42" descr="A picture containing metalware, colorful&#10;&#10;Description automatically generated">
              <a:extLst>
                <a:ext uri="{FF2B5EF4-FFF2-40B4-BE49-F238E27FC236}">
                  <a16:creationId xmlns:a16="http://schemas.microsoft.com/office/drawing/2014/main" id="{1DEDF532-DBED-4538-AFD1-03D4F09DF3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01"/>
            <a:stretch/>
          </p:blipFill>
          <p:spPr>
            <a:xfrm>
              <a:off x="7108451" y="10557267"/>
              <a:ext cx="1952343" cy="1718035"/>
            </a:xfrm>
            <a:prstGeom prst="rect">
              <a:avLst/>
            </a:prstGeom>
          </p:spPr>
        </p:pic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C30F7EFE-7C1E-4F3D-A17E-551C180FD7F4}"/>
              </a:ext>
            </a:extLst>
          </p:cNvPr>
          <p:cNvSpPr/>
          <p:nvPr/>
        </p:nvSpPr>
        <p:spPr>
          <a:xfrm>
            <a:off x="615846" y="6865137"/>
            <a:ext cx="4129173" cy="531870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b="1" dirty="0">
                <a:latin typeface="Agency FB" panose="020B0503020202020204" pitchFamily="34" charset="0"/>
              </a:rPr>
              <a:t>Alpaca4D è un nuovo tool di Grasshopper, </a:t>
            </a:r>
            <a:r>
              <a:rPr lang="en-GB" b="1" dirty="0" err="1">
                <a:latin typeface="Agency FB" panose="020B0503020202020204" pitchFamily="34" charset="0"/>
              </a:rPr>
              <a:t>l’ambiente</a:t>
            </a:r>
            <a:r>
              <a:rPr lang="en-GB" b="1" dirty="0">
                <a:latin typeface="Agency FB" panose="020B0503020202020204" pitchFamily="34" charset="0"/>
              </a:rPr>
              <a:t> </a:t>
            </a:r>
            <a:r>
              <a:rPr lang="en-GB" b="1" dirty="0" err="1">
                <a:latin typeface="Agency FB" panose="020B0503020202020204" pitchFamily="34" charset="0"/>
              </a:rPr>
              <a:t>parametrico</a:t>
            </a:r>
            <a:r>
              <a:rPr lang="en-GB" b="1" dirty="0">
                <a:latin typeface="Agency FB" panose="020B0503020202020204" pitchFamily="34" charset="0"/>
              </a:rPr>
              <a:t> del CAD3D Rhinoceros.</a:t>
            </a:r>
          </a:p>
          <a:p>
            <a:r>
              <a:rPr lang="en-GB" b="1" dirty="0">
                <a:latin typeface="Agency FB" panose="020B0503020202020204" pitchFamily="34" charset="0"/>
              </a:rPr>
              <a:t>Alpaca4D </a:t>
            </a:r>
            <a:r>
              <a:rPr lang="en-GB" b="1" dirty="0" err="1">
                <a:latin typeface="Agency FB" panose="020B0503020202020204" pitchFamily="34" charset="0"/>
              </a:rPr>
              <a:t>sfrutta</a:t>
            </a:r>
            <a:r>
              <a:rPr lang="en-GB" b="1" dirty="0">
                <a:latin typeface="Agency FB" panose="020B0503020202020204" pitchFamily="34" charset="0"/>
              </a:rPr>
              <a:t> </a:t>
            </a:r>
            <a:r>
              <a:rPr lang="en-GB" b="1" dirty="0" err="1">
                <a:latin typeface="Agency FB" panose="020B0503020202020204" pitchFamily="34" charset="0"/>
              </a:rPr>
              <a:t>gli</a:t>
            </a:r>
            <a:r>
              <a:rPr lang="en-GB" b="1" dirty="0">
                <a:latin typeface="Agency FB" panose="020B0503020202020204" pitchFamily="34" charset="0"/>
              </a:rPr>
              <a:t> </a:t>
            </a:r>
            <a:r>
              <a:rPr lang="en-GB" b="1" dirty="0" err="1">
                <a:latin typeface="Agency FB" panose="020B0503020202020204" pitchFamily="34" charset="0"/>
              </a:rPr>
              <a:t>algoritmi</a:t>
            </a:r>
            <a:r>
              <a:rPr lang="en-GB" b="1" dirty="0">
                <a:latin typeface="Agency FB" panose="020B0503020202020204" pitchFamily="34" charset="0"/>
              </a:rPr>
              <a:t> di </a:t>
            </a:r>
            <a:r>
              <a:rPr lang="en-GB" b="1" dirty="0" err="1">
                <a:latin typeface="Agency FB" panose="020B0503020202020204" pitchFamily="34" charset="0"/>
              </a:rPr>
              <a:t>calcolo</a:t>
            </a:r>
            <a:r>
              <a:rPr lang="en-GB" b="1" dirty="0">
                <a:latin typeface="Agency FB" panose="020B0503020202020204" pitchFamily="34" charset="0"/>
              </a:rPr>
              <a:t> di </a:t>
            </a:r>
            <a:r>
              <a:rPr lang="en-GB" b="1" dirty="0" err="1">
                <a:latin typeface="Agency FB" panose="020B0503020202020204" pitchFamily="34" charset="0"/>
              </a:rPr>
              <a:t>OpenSees</a:t>
            </a:r>
            <a:r>
              <a:rPr lang="en-GB" b="1" dirty="0">
                <a:latin typeface="Agency FB" panose="020B0503020202020204" pitchFamily="34" charset="0"/>
              </a:rPr>
              <a:t>, software FEM Open Source </a:t>
            </a:r>
            <a:r>
              <a:rPr lang="en-GB" b="1" dirty="0" err="1">
                <a:latin typeface="Agency FB" panose="020B0503020202020204" pitchFamily="34" charset="0"/>
              </a:rPr>
              <a:t>utilizzato</a:t>
            </a:r>
            <a:r>
              <a:rPr lang="en-GB" b="1" dirty="0">
                <a:latin typeface="Agency FB" panose="020B0503020202020204" pitchFamily="34" charset="0"/>
              </a:rPr>
              <a:t> in </a:t>
            </a:r>
            <a:r>
              <a:rPr lang="en-GB" b="1" dirty="0" err="1">
                <a:latin typeface="Agency FB" panose="020B0503020202020204" pitchFamily="34" charset="0"/>
              </a:rPr>
              <a:t>tutto</a:t>
            </a:r>
            <a:r>
              <a:rPr lang="en-GB" b="1" dirty="0">
                <a:latin typeface="Agency FB" panose="020B0503020202020204" pitchFamily="34" charset="0"/>
              </a:rPr>
              <a:t> il </a:t>
            </a:r>
            <a:r>
              <a:rPr lang="en-GB" b="1" dirty="0" err="1">
                <a:latin typeface="Agency FB" panose="020B0503020202020204" pitchFamily="34" charset="0"/>
              </a:rPr>
              <a:t>mondo</a:t>
            </a:r>
            <a:r>
              <a:rPr lang="en-GB" b="1" dirty="0">
                <a:latin typeface="Agency FB" panose="020B0503020202020204" pitchFamily="34" charset="0"/>
              </a:rPr>
              <a:t> </a:t>
            </a:r>
            <a:r>
              <a:rPr lang="en-GB" b="1" dirty="0" err="1">
                <a:latin typeface="Agency FB" panose="020B0503020202020204" pitchFamily="34" charset="0"/>
              </a:rPr>
              <a:t>soprattutto</a:t>
            </a:r>
            <a:r>
              <a:rPr lang="en-GB" b="1" dirty="0">
                <a:latin typeface="Agency FB" panose="020B0503020202020204" pitchFamily="34" charset="0"/>
              </a:rPr>
              <a:t> </a:t>
            </a:r>
            <a:r>
              <a:rPr lang="en-GB" b="1" dirty="0" err="1">
                <a:latin typeface="Agency FB" panose="020B0503020202020204" pitchFamily="34" charset="0"/>
              </a:rPr>
              <a:t>all’interno</a:t>
            </a:r>
            <a:r>
              <a:rPr lang="en-GB" b="1" dirty="0">
                <a:latin typeface="Agency FB" panose="020B0503020202020204" pitchFamily="34" charset="0"/>
              </a:rPr>
              <a:t> </a:t>
            </a:r>
            <a:r>
              <a:rPr lang="en-GB" b="1" dirty="0" err="1">
                <a:latin typeface="Agency FB" panose="020B0503020202020204" pitchFamily="34" charset="0"/>
              </a:rPr>
              <a:t>delle</a:t>
            </a:r>
            <a:r>
              <a:rPr lang="en-GB" b="1" dirty="0">
                <a:latin typeface="Agency FB" panose="020B0503020202020204" pitchFamily="34" charset="0"/>
              </a:rPr>
              <a:t> </a:t>
            </a:r>
            <a:r>
              <a:rPr lang="en-GB" b="1" dirty="0" err="1">
                <a:latin typeface="Agency FB" panose="020B0503020202020204" pitchFamily="34" charset="0"/>
              </a:rPr>
              <a:t>Università</a:t>
            </a:r>
            <a:r>
              <a:rPr lang="en-GB" b="1" dirty="0">
                <a:latin typeface="Agency FB" panose="020B0503020202020204" pitchFamily="34" charset="0"/>
              </a:rPr>
              <a:t>, per </a:t>
            </a:r>
            <a:r>
              <a:rPr lang="en-GB" b="1" dirty="0" err="1">
                <a:latin typeface="Agency FB" panose="020B0503020202020204" pitchFamily="34" charset="0"/>
              </a:rPr>
              <a:t>simulare</a:t>
            </a:r>
            <a:r>
              <a:rPr lang="en-GB" b="1" dirty="0">
                <a:latin typeface="Agency FB" panose="020B0503020202020204" pitchFamily="34" charset="0"/>
              </a:rPr>
              <a:t> la </a:t>
            </a:r>
            <a:r>
              <a:rPr lang="en-GB" b="1" dirty="0" err="1">
                <a:latin typeface="Agency FB" panose="020B0503020202020204" pitchFamily="34" charset="0"/>
              </a:rPr>
              <a:t>risposta</a:t>
            </a:r>
            <a:r>
              <a:rPr lang="en-GB" b="1" dirty="0">
                <a:latin typeface="Agency FB" panose="020B0503020202020204" pitchFamily="34" charset="0"/>
              </a:rPr>
              <a:t> di </a:t>
            </a:r>
            <a:r>
              <a:rPr lang="en-GB" b="1" dirty="0" err="1">
                <a:latin typeface="Agency FB" panose="020B0503020202020204" pitchFamily="34" charset="0"/>
              </a:rPr>
              <a:t>sistemi</a:t>
            </a:r>
            <a:r>
              <a:rPr lang="en-GB" b="1" dirty="0">
                <a:latin typeface="Agency FB" panose="020B0503020202020204" pitchFamily="34" charset="0"/>
              </a:rPr>
              <a:t> </a:t>
            </a:r>
            <a:r>
              <a:rPr lang="en-GB" b="1" dirty="0" err="1">
                <a:latin typeface="Agency FB" panose="020B0503020202020204" pitchFamily="34" charset="0"/>
              </a:rPr>
              <a:t>strutturali</a:t>
            </a:r>
            <a:r>
              <a:rPr lang="en-GB" b="1" dirty="0">
                <a:latin typeface="Agency FB" panose="020B0503020202020204" pitchFamily="34" charset="0"/>
              </a:rPr>
              <a:t> e </a:t>
            </a:r>
            <a:r>
              <a:rPr lang="en-GB" b="1" dirty="0" err="1">
                <a:latin typeface="Agency FB" panose="020B0503020202020204" pitchFamily="34" charset="0"/>
              </a:rPr>
              <a:t>geotecnici</a:t>
            </a:r>
            <a:r>
              <a:rPr lang="en-GB" b="1" dirty="0">
                <a:latin typeface="Agency FB" panose="020B0503020202020204" pitchFamily="34" charset="0"/>
              </a:rPr>
              <a:t> </a:t>
            </a:r>
            <a:r>
              <a:rPr lang="en-GB" b="1" dirty="0" err="1">
                <a:latin typeface="Agency FB" panose="020B0503020202020204" pitchFamily="34" charset="0"/>
              </a:rPr>
              <a:t>soggetti</a:t>
            </a:r>
            <a:r>
              <a:rPr lang="en-GB" b="1" dirty="0">
                <a:latin typeface="Agency FB" panose="020B0503020202020204" pitchFamily="34" charset="0"/>
              </a:rPr>
              <a:t> a </a:t>
            </a:r>
            <a:r>
              <a:rPr lang="en-GB" b="1" dirty="0" err="1">
                <a:latin typeface="Agency FB" panose="020B0503020202020204" pitchFamily="34" charset="0"/>
              </a:rPr>
              <a:t>terremoti</a:t>
            </a:r>
            <a:r>
              <a:rPr lang="en-GB" b="1" dirty="0">
                <a:latin typeface="Agency FB" panose="020B0503020202020204" pitchFamily="34" charset="0"/>
              </a:rPr>
              <a:t>.</a:t>
            </a:r>
          </a:p>
          <a:p>
            <a:endParaRPr lang="en-GB" b="1" dirty="0">
              <a:latin typeface="Agency FB" panose="020B0503020202020204" pitchFamily="34" charset="0"/>
            </a:endParaRPr>
          </a:p>
          <a:p>
            <a:r>
              <a:rPr lang="en-GB" b="1" dirty="0">
                <a:latin typeface="Agency FB" panose="020B0503020202020204" pitchFamily="34" charset="0"/>
              </a:rPr>
              <a:t>Le </a:t>
            </a:r>
            <a:r>
              <a:rPr lang="en-GB" b="1" dirty="0" err="1">
                <a:latin typeface="Agency FB" panose="020B0503020202020204" pitchFamily="34" charset="0"/>
              </a:rPr>
              <a:t>nostre</a:t>
            </a:r>
            <a:r>
              <a:rPr lang="en-GB" b="1" dirty="0">
                <a:latin typeface="Agency FB" panose="020B0503020202020204" pitchFamily="34" charset="0"/>
              </a:rPr>
              <a:t> </a:t>
            </a:r>
            <a:r>
              <a:rPr lang="en-GB" b="1" dirty="0" err="1">
                <a:latin typeface="Agency FB" panose="020B0503020202020204" pitchFamily="34" charset="0"/>
              </a:rPr>
              <a:t>pagine</a:t>
            </a:r>
            <a:r>
              <a:rPr lang="en-GB" b="1" dirty="0">
                <a:latin typeface="Agency FB" panose="020B0503020202020204" pitchFamily="34" charset="0"/>
              </a:rPr>
              <a:t> social:</a:t>
            </a:r>
          </a:p>
          <a:p>
            <a:endParaRPr lang="en-GB" b="1" dirty="0">
              <a:latin typeface="Agency FB" panose="020B0503020202020204" pitchFamily="34" charset="0"/>
            </a:endParaRPr>
          </a:p>
          <a:p>
            <a:endParaRPr lang="en-GB" b="1" dirty="0">
              <a:latin typeface="Agency FB" panose="020B0503020202020204" pitchFamily="34" charset="0"/>
            </a:endParaRPr>
          </a:p>
          <a:p>
            <a:endParaRPr lang="en-GB" b="1" dirty="0">
              <a:latin typeface="Agency FB" panose="020B0503020202020204" pitchFamily="34" charset="0"/>
            </a:endParaRPr>
          </a:p>
          <a:p>
            <a:endParaRPr lang="en-GB" b="1" dirty="0">
              <a:latin typeface="Agency FB" panose="020B0503020202020204" pitchFamily="34" charset="0"/>
            </a:endParaRPr>
          </a:p>
          <a:p>
            <a:endParaRPr lang="en-GB" b="1" dirty="0">
              <a:latin typeface="Agency FB" panose="020B0503020202020204" pitchFamily="34" charset="0"/>
            </a:endParaRPr>
          </a:p>
          <a:p>
            <a:endParaRPr lang="en-GB" b="1" dirty="0">
              <a:latin typeface="Agency FB" panose="020B0503020202020204" pitchFamily="34" charset="0"/>
            </a:endParaRPr>
          </a:p>
          <a:p>
            <a:r>
              <a:rPr lang="en-GB" b="1" dirty="0" err="1">
                <a:latin typeface="Agency FB" panose="020B0503020202020204" pitchFamily="34" charset="0"/>
              </a:rPr>
              <a:t>Contatti</a:t>
            </a:r>
            <a:r>
              <a:rPr lang="en-GB" b="1" dirty="0">
                <a:latin typeface="Agency FB" panose="020B0503020202020204" pitchFamily="34" charset="0"/>
              </a:rPr>
              <a:t>: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b="1" dirty="0">
              <a:latin typeface="Agency FB" panose="020B0503020202020204" pitchFamily="34" charset="0"/>
            </a:endParaRPr>
          </a:p>
          <a:p>
            <a:endParaRPr lang="en-GB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380B3F5-689B-4A37-9859-D053ED1E4275}"/>
              </a:ext>
            </a:extLst>
          </p:cNvPr>
          <p:cNvGrpSpPr/>
          <p:nvPr/>
        </p:nvGrpSpPr>
        <p:grpSpPr>
          <a:xfrm>
            <a:off x="738412" y="9487945"/>
            <a:ext cx="3153257" cy="1347634"/>
            <a:chOff x="752651" y="9169699"/>
            <a:chExt cx="3884039" cy="1915369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5DAB3FA-562B-433F-B011-D6F84B2DA8C0}"/>
                </a:ext>
              </a:extLst>
            </p:cNvPr>
            <p:cNvGrpSpPr/>
            <p:nvPr/>
          </p:nvGrpSpPr>
          <p:grpSpPr>
            <a:xfrm>
              <a:off x="752651" y="9169699"/>
              <a:ext cx="3884039" cy="1915369"/>
              <a:chOff x="752651" y="9162079"/>
              <a:chExt cx="3884039" cy="1915369"/>
            </a:xfrm>
          </p:grpSpPr>
          <p:pic>
            <p:nvPicPr>
              <p:cNvPr id="1034" name="Picture 10" descr="Instagram Logo transparent PNG - StickPNG">
                <a:extLst>
                  <a:ext uri="{FF2B5EF4-FFF2-40B4-BE49-F238E27FC236}">
                    <a16:creationId xmlns:a16="http://schemas.microsoft.com/office/drawing/2014/main" id="{CA05130F-DF24-40B9-81D7-F8183981D8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2651" y="9162079"/>
                <a:ext cx="628640" cy="6286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BE012716-CA2F-497B-9BA1-674175410FCF}"/>
                  </a:ext>
                </a:extLst>
              </p:cNvPr>
              <p:cNvGrpSpPr/>
              <p:nvPr/>
            </p:nvGrpSpPr>
            <p:grpSpPr>
              <a:xfrm>
                <a:off x="1344626" y="9233251"/>
                <a:ext cx="3292064" cy="1844197"/>
                <a:chOff x="3689050" y="1374169"/>
                <a:chExt cx="3448045" cy="1664243"/>
              </a:xfrm>
            </p:grpSpPr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0B746120-62ED-4964-80B0-4D109DEC7479}"/>
                    </a:ext>
                  </a:extLst>
                </p:cNvPr>
                <p:cNvSpPr txBox="1"/>
                <p:nvPr/>
              </p:nvSpPr>
              <p:spPr>
                <a:xfrm>
                  <a:off x="3689050" y="1988200"/>
                  <a:ext cx="3124486" cy="4737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GB" b="1" dirty="0">
                      <a:latin typeface="Agency FB" panose="020B0503020202020204" pitchFamily="34" charset="0"/>
                      <a:hlinkClick r:id="rId12"/>
                    </a:rPr>
                    <a:t>Alpaca4d | Facebook</a:t>
                  </a:r>
                  <a:endParaRPr lang="en-GB" b="1" dirty="0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066F90B-D4FF-4FBF-85CF-265A74C10A41}"/>
                    </a:ext>
                  </a:extLst>
                </p:cNvPr>
                <p:cNvSpPr txBox="1"/>
                <p:nvPr/>
              </p:nvSpPr>
              <p:spPr>
                <a:xfrm>
                  <a:off x="3689050" y="2564708"/>
                  <a:ext cx="3234035" cy="4737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GB" b="1" u="sng" dirty="0">
                      <a:latin typeface="Agency FB" panose="020B0503020202020204" pitchFamily="34" charset="0"/>
                      <a:hlinkClick r:id="rId13"/>
                    </a:rPr>
                    <a:t>Alpaca4d | LinkedIn</a:t>
                  </a:r>
                  <a:endParaRPr lang="en-GB" b="1" u="sng" dirty="0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90C1BF8-A2D6-4075-83F1-7F1733B9C8F2}"/>
                    </a:ext>
                  </a:extLst>
                </p:cNvPr>
                <p:cNvSpPr txBox="1"/>
                <p:nvPr/>
              </p:nvSpPr>
              <p:spPr>
                <a:xfrm>
                  <a:off x="3719637" y="1374169"/>
                  <a:ext cx="3417458" cy="4737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GB" b="1" dirty="0">
                      <a:latin typeface="Agency FB" panose="020B0503020202020204" pitchFamily="34" charset="0"/>
                      <a:hlinkClick r:id="rId14"/>
                    </a:rPr>
                    <a:t>Alpaca4d | Instagram</a:t>
                  </a:r>
                  <a:endParaRPr lang="en-GB" b="1" dirty="0">
                    <a:latin typeface="Agency FB" panose="020B0503020202020204" pitchFamily="34" charset="0"/>
                  </a:endParaRPr>
                </a:p>
              </p:txBody>
            </p:sp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7115F33-0968-4EAE-845F-7C5983BF5BAE}"/>
                </a:ext>
              </a:extLst>
            </p:cNvPr>
            <p:cNvGrpSpPr/>
            <p:nvPr/>
          </p:nvGrpSpPr>
          <p:grpSpPr>
            <a:xfrm>
              <a:off x="794690" y="10542356"/>
              <a:ext cx="515979" cy="480491"/>
              <a:chOff x="5871693" y="4630716"/>
              <a:chExt cx="559378" cy="559382"/>
            </a:xfrm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55AD3321-490F-42A3-8811-90C6DD863155}"/>
                  </a:ext>
                </a:extLst>
              </p:cNvPr>
              <p:cNvSpPr/>
              <p:nvPr/>
            </p:nvSpPr>
            <p:spPr>
              <a:xfrm>
                <a:off x="5938520" y="4683760"/>
                <a:ext cx="426720" cy="45595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>
                  <a:latin typeface="Agency FB" panose="020B0503020202020204" pitchFamily="34" charset="0"/>
                </a:endParaRPr>
              </a:p>
            </p:txBody>
          </p:sp>
          <p:pic>
            <p:nvPicPr>
              <p:cNvPr id="1046" name="Picture 22" descr="LinkedIn logo PNG">
                <a:extLst>
                  <a:ext uri="{FF2B5EF4-FFF2-40B4-BE49-F238E27FC236}">
                    <a16:creationId xmlns:a16="http://schemas.microsoft.com/office/drawing/2014/main" id="{435CB8A9-2ADF-4BFE-BF7E-0D6E9081C8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1693" y="4630716"/>
                <a:ext cx="559378" cy="559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23BECEA-3F3E-4F2D-937E-16633BD05A6E}"/>
                </a:ext>
              </a:extLst>
            </p:cNvPr>
            <p:cNvGrpSpPr/>
            <p:nvPr/>
          </p:nvGrpSpPr>
          <p:grpSpPr>
            <a:xfrm>
              <a:off x="760360" y="9855537"/>
              <a:ext cx="584266" cy="536355"/>
              <a:chOff x="4228210" y="5432227"/>
              <a:chExt cx="616670" cy="584266"/>
            </a:xfrm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357520B4-AF1A-47D7-8756-C9968E9679D7}"/>
                  </a:ext>
                </a:extLst>
              </p:cNvPr>
              <p:cNvSpPr/>
              <p:nvPr/>
            </p:nvSpPr>
            <p:spPr>
              <a:xfrm>
                <a:off x="4375150" y="5507568"/>
                <a:ext cx="322792" cy="44661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>
                  <a:latin typeface="Agency FB" panose="020B0503020202020204" pitchFamily="34" charset="0"/>
                </a:endParaRPr>
              </a:p>
            </p:txBody>
          </p:sp>
          <p:pic>
            <p:nvPicPr>
              <p:cNvPr id="86" name="Picture 20" descr="Fb Logo Png Transparent Background Transparent Images – Free PNG Images  Vector, PSD, Clipart, Templates">
                <a:extLst>
                  <a:ext uri="{FF2B5EF4-FFF2-40B4-BE49-F238E27FC236}">
                    <a16:creationId xmlns:a16="http://schemas.microsoft.com/office/drawing/2014/main" id="{C82D8032-DBF9-4379-9A4E-1A59B2D485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6" t="15144" r="13048" b="16227"/>
              <a:stretch/>
            </p:blipFill>
            <p:spPr bwMode="auto">
              <a:xfrm>
                <a:off x="4228210" y="5432227"/>
                <a:ext cx="616670" cy="5842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07" name="Picture 16" descr="Come creare un account Gmail/Google in pochi minuti - SISTEMISTA . IT">
            <a:extLst>
              <a:ext uri="{FF2B5EF4-FFF2-40B4-BE49-F238E27FC236}">
                <a16:creationId xmlns:a16="http://schemas.microsoft.com/office/drawing/2014/main" id="{C38080C8-2B93-465A-BA34-77865F836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38" y="11513483"/>
            <a:ext cx="405709" cy="304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25AC8F17-7B8A-4867-AFB4-FC128C6D45B9}"/>
              </a:ext>
            </a:extLst>
          </p:cNvPr>
          <p:cNvSpPr txBox="1"/>
          <p:nvPr/>
        </p:nvSpPr>
        <p:spPr>
          <a:xfrm>
            <a:off x="1281255" y="11484952"/>
            <a:ext cx="2297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  <a:latin typeface="Bahnschrift Condensed" panose="020B0502040204020203" pitchFamily="34" charset="0"/>
              </a:rPr>
              <a:t>alpaca4d@gmail.com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83E24C4-3DA8-4562-9B5F-EB0EC0F12854}"/>
              </a:ext>
            </a:extLst>
          </p:cNvPr>
          <p:cNvCxnSpPr>
            <a:cxnSpLocks/>
          </p:cNvCxnSpPr>
          <p:nvPr/>
        </p:nvCxnSpPr>
        <p:spPr>
          <a:xfrm>
            <a:off x="426214" y="2538915"/>
            <a:ext cx="8814866" cy="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9998B22C-A0B0-498E-BD05-8D2EAD8954FE}"/>
              </a:ext>
            </a:extLst>
          </p:cNvPr>
          <p:cNvSpPr txBox="1"/>
          <p:nvPr/>
        </p:nvSpPr>
        <p:spPr>
          <a:xfrm>
            <a:off x="342645" y="1983338"/>
            <a:ext cx="42595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>
                <a:latin typeface="Agency FB" panose="020B0503020202020204" pitchFamily="34" charset="0"/>
              </a:rPr>
              <a:t>TITOLO</a:t>
            </a:r>
          </a:p>
          <a:p>
            <a:endParaRPr lang="en-GB" sz="2400" b="1" dirty="0">
              <a:latin typeface="Agency FB" panose="020B0503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991BC41-F9D7-49B3-9DCE-5AE41CB0D10A}"/>
              </a:ext>
            </a:extLst>
          </p:cNvPr>
          <p:cNvSpPr txBox="1"/>
          <p:nvPr/>
        </p:nvSpPr>
        <p:spPr>
          <a:xfrm>
            <a:off x="398435" y="3085514"/>
            <a:ext cx="35244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 err="1">
                <a:latin typeface="Agency FB" panose="020B0503020202020204" pitchFamily="34" charset="0"/>
              </a:rPr>
              <a:t>Relatori</a:t>
            </a:r>
            <a:r>
              <a:rPr lang="en-GB" sz="2000" dirty="0">
                <a:latin typeface="Agency FB" panose="020B0503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latin typeface="Agency FB" panose="020B0503020202020204" pitchFamily="34" charset="0"/>
              </a:rPr>
              <a:t>Prof. Ing. Paolo Sebastiano VALVO</a:t>
            </a:r>
          </a:p>
          <a:p>
            <a:pPr>
              <a:lnSpc>
                <a:spcPct val="150000"/>
              </a:lnSpc>
            </a:pPr>
            <a:r>
              <a:rPr lang="en-GB" sz="2000" dirty="0" err="1">
                <a:latin typeface="Agency FB" panose="020B0503020202020204" pitchFamily="34" charset="0"/>
              </a:rPr>
              <a:t>Dott</a:t>
            </a:r>
            <a:r>
              <a:rPr lang="en-GB" sz="2000" dirty="0">
                <a:latin typeface="Agency FB" panose="020B0503020202020204" pitchFamily="34" charset="0"/>
              </a:rPr>
              <a:t>. Ing. Marco Pellegrino</a:t>
            </a:r>
          </a:p>
          <a:p>
            <a:pPr>
              <a:lnSpc>
                <a:spcPct val="150000"/>
              </a:lnSpc>
            </a:pPr>
            <a:r>
              <a:rPr lang="en-GB" sz="2000" dirty="0" err="1">
                <a:latin typeface="Agency FB" panose="020B0503020202020204" pitchFamily="34" charset="0"/>
              </a:rPr>
              <a:t>Dott</a:t>
            </a:r>
            <a:r>
              <a:rPr lang="en-GB" sz="2000" dirty="0">
                <a:latin typeface="Agency FB" panose="020B0503020202020204" pitchFamily="34" charset="0"/>
              </a:rPr>
              <a:t>. Domenico Gaudioso</a:t>
            </a:r>
          </a:p>
          <a:p>
            <a:endParaRPr lang="en-GB" sz="20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550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180</TotalTime>
  <Words>151</Words>
  <Application>Microsoft Office PowerPoint</Application>
  <PresentationFormat>A3 Paper (297x420 mm)</PresentationFormat>
  <Paragraphs>28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Agency FB</vt:lpstr>
      <vt:lpstr>Arial</vt:lpstr>
      <vt:lpstr>Bahnschrift Condensed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Domenico Gaudioso</dc:creator>
  <cp:lastModifiedBy>Domenico Gaudioso</cp:lastModifiedBy>
  <cp:revision>16</cp:revision>
  <dcterms:created xsi:type="dcterms:W3CDTF">2021-04-24T10:26:59Z</dcterms:created>
  <dcterms:modified xsi:type="dcterms:W3CDTF">2021-04-24T13:27:36Z</dcterms:modified>
</cp:coreProperties>
</file>